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6.xml" ContentType="application/vnd.openxmlformats-officedocument.presentationml.slideLayout+xml"/>
  <Override PartName="/ppt/notesSlides/notesSlide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26"/>
  </p:notesMasterIdLst>
  <p:handoutMasterIdLst>
    <p:handoutMasterId r:id="rId27"/>
  </p:handoutMasterIdLst>
  <p:sldIdLst>
    <p:sldId id="449" r:id="rId6"/>
    <p:sldId id="400" r:id="rId7"/>
    <p:sldId id="353" r:id="rId8"/>
    <p:sldId id="458" r:id="rId9"/>
    <p:sldId id="457" r:id="rId10"/>
    <p:sldId id="456" r:id="rId11"/>
    <p:sldId id="461" r:id="rId12"/>
    <p:sldId id="462" r:id="rId13"/>
    <p:sldId id="463" r:id="rId14"/>
    <p:sldId id="464" r:id="rId15"/>
    <p:sldId id="465" r:id="rId16"/>
    <p:sldId id="466" r:id="rId17"/>
    <p:sldId id="467" r:id="rId18"/>
    <p:sldId id="468" r:id="rId19"/>
    <p:sldId id="469" r:id="rId20"/>
    <p:sldId id="470" r:id="rId21"/>
    <p:sldId id="354" r:id="rId22"/>
    <p:sldId id="460" r:id="rId23"/>
    <p:sldId id="341" r:id="rId24"/>
    <p:sldId id="45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2922">
          <p15:clr>
            <a:srgbClr val="A4A3A4"/>
          </p15:clr>
        </p15:guide>
        <p15:guide id="9" pos="391">
          <p15:clr>
            <a:srgbClr val="A4A3A4"/>
          </p15:clr>
        </p15:guide>
        <p15:guide id="10" pos="3158">
          <p15:clr>
            <a:srgbClr val="A4A3A4"/>
          </p15:clr>
        </p15:guide>
        <p15:guide id="11" pos="5474">
          <p15:clr>
            <a:srgbClr val="A4A3A4"/>
          </p15:clr>
        </p15:guide>
        <p15:guide id="12" pos="3987">
          <p15:clr>
            <a:srgbClr val="A4A3A4"/>
          </p15:clr>
        </p15:guide>
        <p15:guide id="13" pos="218">
          <p15:clr>
            <a:srgbClr val="A4A3A4"/>
          </p15:clr>
        </p15:guide>
        <p15:guide id="14" pos="257">
          <p15:clr>
            <a:srgbClr val="A4A3A4"/>
          </p15:clr>
        </p15:guide>
        <p15:guide id="15" pos="5107">
          <p15:clr>
            <a:srgbClr val="A4A3A4"/>
          </p15:clr>
        </p15:guide>
        <p15:guide id="16" pos="5166">
          <p15:clr>
            <a:srgbClr val="A4A3A4"/>
          </p15:clr>
        </p15:guide>
        <p15:guide id="17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547"/>
    <a:srgbClr val="666666"/>
    <a:srgbClr val="B22746"/>
    <a:srgbClr val="A3C644"/>
    <a:srgbClr val="E6E6E6"/>
    <a:srgbClr val="CCCCCC"/>
    <a:srgbClr val="999999"/>
    <a:srgbClr val="2FC2D9"/>
    <a:srgbClr val="1A9CB0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37" autoAdjust="0"/>
    <p:restoredTop sz="96719" autoAdjust="0"/>
  </p:normalViewPr>
  <p:slideViewPr>
    <p:cSldViewPr snapToGrid="0">
      <p:cViewPr>
        <p:scale>
          <a:sx n="75" d="100"/>
          <a:sy n="75" d="100"/>
        </p:scale>
        <p:origin x="-2718" y="-810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ustomXml" Target="../customXml/item4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9/15/2015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9/15/2015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88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8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88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88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926332"/>
            <a:ext cx="778669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575866" y="3477648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575866" y="1630376"/>
            <a:ext cx="41148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575866" y="5324921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14224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3086100" y="12065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117600" y="32385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3086100" y="30226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117600" y="50800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3086100" y="48641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943717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777866" y="1761513"/>
            <a:ext cx="393192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6" y="1761513"/>
            <a:ext cx="393192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4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250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CASE STUDY IMAGERY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88844" y="0"/>
            <a:ext cx="265515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80848" y="939062"/>
            <a:ext cx="2044896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6683021" y="1422399"/>
            <a:ext cx="2286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smtClean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4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4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671724" y="757317"/>
            <a:ext cx="228374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683021" y="200557"/>
            <a:ext cx="1135543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1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7"/>
          <a:ext cx="9144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MONTH </a:t>
            </a:r>
            <a:r>
              <a:rPr lang="en-US" dirty="0" err="1" smtClean="0"/>
              <a:t>DAte</a:t>
            </a:r>
            <a:r>
              <a:rPr lang="en-US" dirty="0" smtClean="0"/>
              <a:t>, YEAR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435607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 smtClean="0"/>
          </a:p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430768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3048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6096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47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2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71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61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56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133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28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419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14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857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3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429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9144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 userDrawn="1"/>
        </p:nvSpPr>
        <p:spPr>
          <a:xfrm>
            <a:off x="910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  <a:endParaRPr lang="en-US" sz="2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3196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7768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5482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2514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4800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086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72210" y="6564320"/>
            <a:ext cx="2316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Tetiana_Mokhnenko@epam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-1"/>
            <a:ext cx="9144000" cy="68580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31825" y="2075578"/>
            <a:ext cx="6910388" cy="1606594"/>
          </a:xfrm>
        </p:spPr>
        <p:txBody>
          <a:bodyPr/>
          <a:lstStyle/>
          <a:p>
            <a:r>
              <a:rPr lang="en-US" sz="4100" dirty="0" smtClean="0"/>
              <a:t>HOW TO BUILD YOUR PROJECT (MAVEN AND GRADLE)</a:t>
            </a:r>
            <a:endParaRPr lang="en-US" sz="4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TETIANA MOKHNENKO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SEPTEMBER 15, 2015</a:t>
            </a:r>
            <a:endParaRPr lang="en-US" dirty="0"/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47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 smtClean="0"/>
              <a:t>ANT SCRIPT EXAMPLE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b="1" dirty="0" smtClean="0"/>
              <a:t>MAVEN SCRIPT EXAMPLE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957" t="37408" r="70237" b="52222"/>
          <a:stretch/>
        </p:blipFill>
        <p:spPr>
          <a:xfrm>
            <a:off x="1035050" y="2444881"/>
            <a:ext cx="701040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18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054424"/>
              </p:ext>
            </p:extLst>
          </p:nvPr>
        </p:nvGraphicFramePr>
        <p:xfrm>
          <a:off x="385763" y="1109663"/>
          <a:ext cx="4343400" cy="521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/>
                <a:gridCol w="21717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</a:rPr>
                        <a:t>Directory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</a:rPr>
                        <a:t>project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effectLst/>
                        </a:rPr>
                        <a:t>Contains the pom.xml and all subdirectories.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effectLst/>
                        </a:rPr>
                        <a:t>src</a:t>
                      </a:r>
                      <a:r>
                        <a:rPr lang="en-US" sz="1600" dirty="0" smtClean="0">
                          <a:effectLst/>
                        </a:rPr>
                        <a:t>/main/java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</a:rPr>
                        <a:t>Contains the deliverable Java </a:t>
                      </a:r>
                      <a:r>
                        <a:rPr lang="en-US" sz="1600" dirty="0" err="1" smtClean="0">
                          <a:effectLst/>
                        </a:rPr>
                        <a:t>sourcecode</a:t>
                      </a:r>
                      <a:r>
                        <a:rPr lang="en-US" sz="1600" dirty="0" smtClean="0">
                          <a:effectLst/>
                        </a:rPr>
                        <a:t> for the project.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effectLst/>
                        </a:rPr>
                        <a:t>src</a:t>
                      </a:r>
                      <a:r>
                        <a:rPr lang="en-US" sz="1600" dirty="0" smtClean="0">
                          <a:effectLst/>
                        </a:rPr>
                        <a:t>/main/resources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</a:rPr>
                        <a:t>Contains the deliverable resources for the project, such as property files.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effectLst/>
                        </a:rPr>
                        <a:t>src</a:t>
                      </a:r>
                      <a:r>
                        <a:rPr lang="en-US" sz="1600" dirty="0" smtClean="0">
                          <a:effectLst/>
                        </a:rPr>
                        <a:t>/test/java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effectLst/>
                        </a:rPr>
                        <a:t>Contains the testing Java </a:t>
                      </a:r>
                      <a:r>
                        <a:rPr lang="en-US" sz="1600" dirty="0" err="1" smtClean="0">
                          <a:effectLst/>
                        </a:rPr>
                        <a:t>sourcecode</a:t>
                      </a:r>
                      <a:r>
                        <a:rPr lang="en-US" sz="1600" dirty="0" smtClean="0">
                          <a:effectLst/>
                        </a:rPr>
                        <a:t> (JUnit or </a:t>
                      </a:r>
                      <a:r>
                        <a:rPr lang="en-US" sz="1600" dirty="0" err="1" smtClean="0">
                          <a:effectLst/>
                        </a:rPr>
                        <a:t>TestNG</a:t>
                      </a:r>
                      <a:r>
                        <a:rPr lang="en-US" sz="1600" dirty="0" smtClean="0">
                          <a:effectLst/>
                        </a:rPr>
                        <a:t> test cases, for example) for the project.</a:t>
                      </a:r>
                      <a:endParaRPr lang="en-US" sz="1600" dirty="0"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effectLst/>
                        </a:rPr>
                        <a:t>src</a:t>
                      </a:r>
                      <a:r>
                        <a:rPr lang="en-US" sz="1600" dirty="0" smtClean="0">
                          <a:effectLst/>
                        </a:rPr>
                        <a:t>/test/resources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</a:rPr>
                        <a:t>Contains resources necessary for testing.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 smtClean="0"/>
              <a:t>MAVEN DIRECTORY STRUCTURE</a:t>
            </a:r>
            <a:endParaRPr lang="en-US" dirty="0"/>
          </a:p>
        </p:txBody>
      </p:sp>
      <p:pic>
        <p:nvPicPr>
          <p:cNvPr id="3075" name="Picture 3" descr="C:\Users\tmokhnenko\Desktop\Maven_CoC.svg.pn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>
            <a:fillRect/>
          </a:stretch>
        </p:blipFill>
        <p:spPr bwMode="auto">
          <a:xfrm>
            <a:off x="4902200" y="910939"/>
            <a:ext cx="411480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182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b="1" dirty="0" smtClean="0"/>
              <a:t>MAVEN</a:t>
            </a:r>
            <a:r>
              <a:rPr lang="uk-UA" sz="2800" b="1" dirty="0" smtClean="0"/>
              <a:t> </a:t>
            </a:r>
            <a:r>
              <a:rPr lang="en-US" sz="2800" b="1" dirty="0" smtClean="0"/>
              <a:t>WORK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204982"/>
            <a:ext cx="7665493" cy="504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4648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 smtClean="0"/>
              <a:t>MAVEN</a:t>
            </a:r>
            <a:r>
              <a:rPr lang="uk-UA" sz="2800" b="1" dirty="0" smtClean="0"/>
              <a:t> </a:t>
            </a:r>
            <a:r>
              <a:rPr lang="en-US" sz="2800" b="1" dirty="0" smtClean="0"/>
              <a:t>GLOSSARY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An archetype is defined as an original pattern or model from which all other things of the same kind are made. 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413000" y="2601468"/>
            <a:ext cx="2070100" cy="3200400"/>
          </a:xfrm>
        </p:spPr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artifact is a file, usually a JAR, that gets deployed to a Maven repository.</a:t>
            </a:r>
          </a:p>
          <a:p>
            <a:r>
              <a:rPr lang="en-US" dirty="0"/>
              <a:t>A Maven build produces one or more artifacts, such as a compiled JAR and a "sources" JAR.</a:t>
            </a:r>
          </a:p>
          <a:p>
            <a:r>
              <a:rPr lang="en-US" dirty="0"/>
              <a:t>Each artifact has a group ID (usually a reversed domain name, like </a:t>
            </a:r>
            <a:r>
              <a:rPr lang="en-US" dirty="0" err="1"/>
              <a:t>com.epam</a:t>
            </a:r>
            <a:r>
              <a:rPr lang="en-US" dirty="0"/>
              <a:t>), an artifact ID (just a name), and a version string. The three together uniquely identify the artifact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project object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Fundamental </a:t>
            </a:r>
            <a:r>
              <a:rPr lang="en-US" dirty="0"/>
              <a:t>unit of work in </a:t>
            </a:r>
            <a:r>
              <a:rPr lang="en-US" dirty="0" smtClean="0"/>
              <a:t>maven</a:t>
            </a:r>
          </a:p>
          <a:p>
            <a:r>
              <a:rPr lang="en-US" dirty="0" smtClean="0"/>
              <a:t>It’s </a:t>
            </a:r>
            <a:r>
              <a:rPr lang="en-US" dirty="0"/>
              <a:t>XML file that contains information about the project and configuration details.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972300" y="2601468"/>
            <a:ext cx="1943100" cy="3200400"/>
          </a:xfrm>
        </p:spPr>
        <p:txBody>
          <a:bodyPr/>
          <a:lstStyle/>
          <a:p>
            <a:r>
              <a:rPr lang="en-US" dirty="0"/>
              <a:t>Maven  is based around the central concept of a build lifecycle. The process for building and distributing a particular artifact (project) is clearly defined.</a:t>
            </a:r>
          </a:p>
          <a:p>
            <a:r>
              <a:rPr lang="en-US" dirty="0"/>
              <a:t>The build is run using a predefined, ordered set of steps.</a:t>
            </a:r>
          </a:p>
          <a:p>
            <a:r>
              <a:rPr lang="en-US" dirty="0"/>
              <a:t>The individual steps are called phases.</a:t>
            </a:r>
          </a:p>
          <a:p>
            <a:r>
              <a:rPr lang="en-US" dirty="0"/>
              <a:t>There are three built-in build lifecycles: default, clean and site.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sz="2000" dirty="0"/>
              <a:t>Archetype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sz="2000" dirty="0"/>
              <a:t>Artifact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sz="2000" dirty="0"/>
              <a:t>POM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sz="2000" dirty="0"/>
              <a:t>Lifecycle</a:t>
            </a:r>
          </a:p>
        </p:txBody>
      </p:sp>
    </p:spTree>
    <p:extLst>
      <p:ext uri="{BB962C8B-B14F-4D97-AF65-F5344CB8AC3E}">
        <p14:creationId xmlns:p14="http://schemas.microsoft.com/office/powerpoint/2010/main" val="959847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b="1" dirty="0" smtClean="0"/>
              <a:t>DEPENDENCY MANAGEMENT EXAMPLE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63" y="1435100"/>
            <a:ext cx="5873074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4321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889743"/>
              </p:ext>
            </p:extLst>
          </p:nvPr>
        </p:nvGraphicFramePr>
        <p:xfrm>
          <a:off x="357188" y="1435100"/>
          <a:ext cx="8429625" cy="4686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875"/>
                <a:gridCol w="2809875"/>
                <a:gridCol w="2809875"/>
              </a:tblGrid>
              <a:tr h="669471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Extends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Used by task</a:t>
                      </a:r>
                      <a:endParaRPr lang="en-US" dirty="0"/>
                    </a:p>
                  </a:txBody>
                  <a:tcPr/>
                </a:tc>
              </a:tr>
              <a:tr h="669471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compileJava</a:t>
                      </a:r>
                      <a:endParaRPr lang="en-US" dirty="0"/>
                    </a:p>
                  </a:txBody>
                  <a:tcPr/>
                </a:tc>
              </a:tr>
              <a:tr h="669471">
                <a:tc>
                  <a:txBody>
                    <a:bodyPr/>
                    <a:lstStyle/>
                    <a:p>
                      <a:r>
                        <a:rPr lang="en-US" dirty="0" smtClean="0"/>
                        <a:t>runtime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66947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testCompile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compileTestJava</a:t>
                      </a:r>
                      <a:endParaRPr lang="en-US" dirty="0"/>
                    </a:p>
                  </a:txBody>
                  <a:tcPr/>
                </a:tc>
              </a:tr>
              <a:tr h="66947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testRuntime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runtime, </a:t>
                      </a:r>
                      <a:r>
                        <a:rPr lang="en-US" dirty="0" err="1" smtClean="0"/>
                        <a:t>testCompile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</a:tr>
              <a:tr h="669471">
                <a:tc>
                  <a:txBody>
                    <a:bodyPr/>
                    <a:lstStyle/>
                    <a:p>
                      <a:r>
                        <a:rPr lang="en-US" dirty="0" smtClean="0"/>
                        <a:t>archives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uploadArchives</a:t>
                      </a:r>
                      <a:endParaRPr lang="en-US" dirty="0"/>
                    </a:p>
                  </a:txBody>
                  <a:tcPr/>
                </a:tc>
              </a:tr>
              <a:tr h="669471"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runtime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java plugin – dependency configurations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25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BUILD TASK DEPENDENCY GRAPH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4400"/>
            <a:ext cx="9119678" cy="2400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6071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 smtClean="0"/>
              <a:t>DOLOR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/>
          <a:stretch/>
        </p:blipFill>
        <p:spPr>
          <a:xfrm>
            <a:off x="565149" y="1206500"/>
            <a:ext cx="7612047" cy="4762500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From ANT to GRADLE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80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smtClean="0"/>
              <a:t>MAVEN to </a:t>
            </a:r>
            <a:r>
              <a:rPr lang="en-US" dirty="0"/>
              <a:t>GRADLE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0363" y="1776416"/>
            <a:ext cx="8329612" cy="1357310"/>
          </a:xfrm>
        </p:spPr>
        <p:txBody>
          <a:bodyPr>
            <a:noAutofit/>
          </a:bodyPr>
          <a:lstStyle/>
          <a:p>
            <a:r>
              <a:rPr lang="en-US" sz="3200" dirty="0" smtClean="0"/>
              <a:t>apply plugin : ‘maven2Gradle’</a:t>
            </a:r>
          </a:p>
          <a:p>
            <a:r>
              <a:rPr lang="en-US" sz="3200" dirty="0" err="1"/>
              <a:t>gradle</a:t>
            </a:r>
            <a:r>
              <a:rPr lang="en-US" sz="3200" dirty="0"/>
              <a:t> build</a:t>
            </a:r>
          </a:p>
          <a:p>
            <a:endParaRPr lang="en-US" sz="32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18148" y="1253131"/>
            <a:ext cx="3640292" cy="480131"/>
          </a:xfrm>
        </p:spPr>
        <p:txBody>
          <a:bodyPr/>
          <a:lstStyle/>
          <a:p>
            <a:r>
              <a:rPr lang="en-US" sz="2400" dirty="0" smtClean="0"/>
              <a:t>maven2gradle plugin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842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I CAN READ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1776415"/>
            <a:ext cx="8329612" cy="4386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https://maven.apache.org/guides/getting-started/</a:t>
            </a:r>
          </a:p>
          <a:p>
            <a:pPr>
              <a:lnSpc>
                <a:spcPct val="130000"/>
              </a:lnSpc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http://maven.apache.org/guides</a:t>
            </a:r>
            <a:r>
              <a:rPr lang="en-US" dirty="0" smtClean="0">
                <a:solidFill>
                  <a:srgbClr val="444444"/>
                </a:solidFill>
              </a:rPr>
              <a:t>/</a:t>
            </a:r>
          </a:p>
          <a:p>
            <a:pPr>
              <a:lnSpc>
                <a:spcPct val="130000"/>
              </a:lnSpc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http://www.mkyong.com/tutorials/maven-tutorials/</a:t>
            </a:r>
            <a:endParaRPr lang="en-US" dirty="0" smtClean="0">
              <a:solidFill>
                <a:srgbClr val="444444"/>
              </a:solidFill>
            </a:endParaRPr>
          </a:p>
          <a:p>
            <a:pPr>
              <a:lnSpc>
                <a:spcPts val="2200"/>
              </a:lnSpc>
              <a:spcAft>
                <a:spcPts val="1000"/>
              </a:spcAft>
              <a:buClr>
                <a:srgbClr val="2FC2D9"/>
              </a:buClr>
              <a:buNone/>
            </a:pPr>
            <a:endParaRPr lang="en-US" dirty="0">
              <a:solidFill>
                <a:srgbClr val="444444"/>
              </a:solidFill>
            </a:endParaRPr>
          </a:p>
          <a:p>
            <a:pPr>
              <a:lnSpc>
                <a:spcPct val="130000"/>
              </a:lnSpc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http://www.gradle.org/docs/current/userguide/userguide.html</a:t>
            </a:r>
          </a:p>
          <a:p>
            <a:pPr>
              <a:lnSpc>
                <a:spcPct val="130000"/>
              </a:lnSpc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http</a:t>
            </a:r>
            <a:r>
              <a:rPr lang="en-US" dirty="0">
                <a:solidFill>
                  <a:srgbClr val="444444"/>
                </a:solidFill>
              </a:rPr>
              <a:t>://www.gradle.org/docs/current/dsl/</a:t>
            </a:r>
          </a:p>
          <a:p>
            <a:pPr>
              <a:lnSpc>
                <a:spcPct val="130000"/>
              </a:lnSpc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http</a:t>
            </a:r>
            <a:r>
              <a:rPr lang="en-US" dirty="0">
                <a:solidFill>
                  <a:srgbClr val="444444"/>
                </a:solidFill>
              </a:rPr>
              <a:t>://www.gradle.org/docs/current/javadoc</a:t>
            </a:r>
            <a:r>
              <a:rPr lang="en-US" dirty="0" smtClean="0">
                <a:solidFill>
                  <a:srgbClr val="444444"/>
                </a:solidFill>
              </a:rPr>
              <a:t>/</a:t>
            </a:r>
          </a:p>
          <a:p>
            <a:pPr>
              <a:lnSpc>
                <a:spcPct val="130000"/>
              </a:lnSpc>
              <a:buClr>
                <a:srgbClr val="2FC2D9"/>
              </a:buClr>
            </a:pPr>
            <a:endParaRPr lang="en-US" dirty="0">
              <a:solidFill>
                <a:srgbClr val="444444"/>
              </a:solidFill>
            </a:endParaRPr>
          </a:p>
          <a:p>
            <a:pPr>
              <a:lnSpc>
                <a:spcPct val="130000"/>
              </a:lnSpc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https://ant.apache.org/manual</a:t>
            </a:r>
            <a:r>
              <a:rPr lang="en-US" dirty="0" smtClean="0">
                <a:solidFill>
                  <a:srgbClr val="444444"/>
                </a:solidFill>
              </a:rPr>
              <a:t>/</a:t>
            </a:r>
          </a:p>
          <a:p>
            <a:pPr>
              <a:lnSpc>
                <a:spcPct val="130000"/>
              </a:lnSpc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http://www.opennet.ru/base/dev/ant_10.txt.html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8148" y="1345462"/>
            <a:ext cx="2011680" cy="2954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MAVEN</a:t>
            </a:r>
            <a:endParaRPr lang="en-US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18148" y="31199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GRADLE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18148" y="49106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" t="7767" r="8796" b="18984"/>
          <a:stretch/>
        </p:blipFill>
        <p:spPr>
          <a:xfrm>
            <a:off x="5073650" y="1504950"/>
            <a:ext cx="3956050" cy="3971925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Software Developer</a:t>
            </a:r>
          </a:p>
          <a:p>
            <a:endParaRPr lang="en-US" sz="2400" dirty="0"/>
          </a:p>
          <a:p>
            <a:r>
              <a:rPr lang="en-US" sz="2000" dirty="0" smtClean="0">
                <a:hlinkClick r:id="rId4"/>
              </a:rPr>
              <a:t>Tetiana_Mokhnenko@epam.com</a:t>
            </a:r>
            <a:endParaRPr lang="en-US" sz="2000" dirty="0" smtClean="0"/>
          </a:p>
          <a:p>
            <a:r>
              <a:rPr lang="en-US" sz="2000" dirty="0" err="1" smtClean="0"/>
              <a:t>Tetiana.mokhnenko</a:t>
            </a:r>
            <a:endParaRPr lang="en-US" sz="20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0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15927"/>
            <a:ext cx="9144000" cy="5121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741210" y="2967335"/>
            <a:ext cx="36615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Questions?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8834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57780" y="1435606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What is ANT?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57780" y="2067708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cs typeface="Trebuchet MS"/>
                </a:rPr>
                <a:t>What </a:t>
              </a: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is MAVEN?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357780" y="2699810"/>
            <a:ext cx="7780439" cy="408253"/>
            <a:chOff x="357780" y="2699810"/>
            <a:chExt cx="7780439" cy="408253"/>
          </a:xfrm>
        </p:grpSpPr>
        <p:sp>
          <p:nvSpPr>
            <p:cNvPr id="55" name="TextBox 54"/>
            <p:cNvSpPr txBox="1"/>
            <p:nvPr/>
          </p:nvSpPr>
          <p:spPr>
            <a:xfrm>
              <a:off x="823019" y="2723989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cs typeface="Trebuchet MS"/>
                </a:rPr>
                <a:t>What </a:t>
              </a: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is GRADLE?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357780" y="2699810"/>
              <a:ext cx="411480" cy="408253"/>
              <a:chOff x="448467" y="2760563"/>
              <a:chExt cx="464582" cy="46458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448467" y="2760563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99647" y="2802034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3</a:t>
                </a: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57780" y="3331912"/>
            <a:ext cx="7780439" cy="408253"/>
            <a:chOff x="357780" y="3331911"/>
            <a:chExt cx="7780439" cy="408253"/>
          </a:xfrm>
        </p:grpSpPr>
        <p:sp>
          <p:nvSpPr>
            <p:cNvPr id="60" name="TextBox 59"/>
            <p:cNvSpPr txBox="1"/>
            <p:nvPr/>
          </p:nvSpPr>
          <p:spPr>
            <a:xfrm>
              <a:off x="823019" y="3356091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How to work with it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357780" y="3331911"/>
              <a:ext cx="411480" cy="408253"/>
              <a:chOff x="448467" y="3449275"/>
              <a:chExt cx="464582" cy="464582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448467" y="3449275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99648" y="3490746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515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451538"/>
            <a:ext cx="4114800" cy="2547061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Build automation </a:t>
            </a:r>
            <a:r>
              <a:rPr lang="en-US" sz="2400" dirty="0" smtClean="0"/>
              <a:t>tool</a:t>
            </a:r>
          </a:p>
          <a:p>
            <a:r>
              <a:rPr lang="en-US" sz="2400" dirty="0" smtClean="0"/>
              <a:t>“Another </a:t>
            </a:r>
            <a:r>
              <a:rPr lang="en-US" sz="2400" dirty="0"/>
              <a:t>Neat </a:t>
            </a:r>
            <a:r>
              <a:rPr lang="en-US" sz="2400" dirty="0" smtClean="0"/>
              <a:t>Tool”</a:t>
            </a:r>
          </a:p>
          <a:p>
            <a:r>
              <a:rPr lang="en-US" sz="2400" dirty="0" smtClean="0"/>
              <a:t>Initial release in July 2000</a:t>
            </a:r>
          </a:p>
          <a:p>
            <a:r>
              <a:rPr lang="en-US" sz="2400" dirty="0" smtClean="0"/>
              <a:t>XML based</a:t>
            </a:r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ANT?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011837"/>
            <a:ext cx="4114800" cy="1426464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Build automation </a:t>
            </a:r>
            <a:r>
              <a:rPr lang="en-US" sz="2400" dirty="0" smtClean="0"/>
              <a:t>tool</a:t>
            </a:r>
          </a:p>
          <a:p>
            <a:r>
              <a:rPr lang="en-US" sz="2400" dirty="0" smtClean="0"/>
              <a:t>“Accumulator </a:t>
            </a:r>
            <a:r>
              <a:rPr lang="en-US" sz="2400" dirty="0"/>
              <a:t>of </a:t>
            </a:r>
            <a:r>
              <a:rPr lang="en-US" sz="2400" dirty="0" smtClean="0"/>
              <a:t>knowledge”</a:t>
            </a:r>
          </a:p>
          <a:p>
            <a:r>
              <a:rPr lang="en-US" sz="2400" dirty="0"/>
              <a:t>Initial release in July </a:t>
            </a:r>
            <a:r>
              <a:rPr lang="en-US" sz="2400" dirty="0" smtClean="0"/>
              <a:t>2004</a:t>
            </a:r>
            <a:endParaRPr lang="uk-UA" sz="2400" dirty="0" smtClean="0"/>
          </a:p>
          <a:p>
            <a:r>
              <a:rPr lang="uk-UA" sz="2400" dirty="0" smtClean="0"/>
              <a:t>Plugin oriented</a:t>
            </a:r>
            <a:endParaRPr lang="en-US" sz="2400" dirty="0" smtClean="0"/>
          </a:p>
          <a:p>
            <a:r>
              <a:rPr lang="en-US" sz="2400" dirty="0"/>
              <a:t>XML </a:t>
            </a:r>
            <a:r>
              <a:rPr lang="en-US" sz="2400" dirty="0" smtClean="0"/>
              <a:t>based</a:t>
            </a:r>
          </a:p>
          <a:p>
            <a:r>
              <a:rPr lang="en-US" sz="2400" dirty="0" smtClean="0"/>
              <a:t>Managing </a:t>
            </a:r>
            <a:r>
              <a:rPr lang="en-US" sz="2400" dirty="0"/>
              <a:t>dependencies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14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MAVEN?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9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781085"/>
            <a:ext cx="4114800" cy="1887967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Build automation </a:t>
            </a:r>
            <a:r>
              <a:rPr lang="en-US" sz="2400" dirty="0" smtClean="0"/>
              <a:t>tool</a:t>
            </a:r>
            <a:endParaRPr lang="en-US" sz="2400" dirty="0"/>
          </a:p>
          <a:p>
            <a:r>
              <a:rPr lang="en-US" sz="2400" dirty="0" smtClean="0"/>
              <a:t>Groovy-based</a:t>
            </a:r>
          </a:p>
          <a:p>
            <a:r>
              <a:rPr lang="en-US" sz="2400" dirty="0"/>
              <a:t>Initial release in </a:t>
            </a:r>
            <a:r>
              <a:rPr lang="en-US" sz="2400" dirty="0" smtClean="0"/>
              <a:t>2007</a:t>
            </a:r>
            <a:endParaRPr lang="uk-UA" sz="2400" dirty="0" smtClean="0"/>
          </a:p>
          <a:p>
            <a:r>
              <a:rPr lang="en-US" sz="2400" dirty="0" smtClean="0"/>
              <a:t>Efficiency </a:t>
            </a:r>
            <a:r>
              <a:rPr lang="en-US" sz="2400" dirty="0"/>
              <a:t>of the </a:t>
            </a:r>
            <a:r>
              <a:rPr lang="en-US" sz="2400" dirty="0" smtClean="0"/>
              <a:t>project</a:t>
            </a:r>
          </a:p>
          <a:p>
            <a:r>
              <a:rPr lang="en-US" sz="2400" dirty="0"/>
              <a:t>There is no binding to specific type of the project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GRADLE</a:t>
            </a:r>
            <a:r>
              <a:rPr lang="uk-UA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45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 smtClean="0"/>
              <a:t>ANT SCRIPT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&lt;project&gt;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&lt;/project&gt;</a:t>
            </a:r>
            <a:endParaRPr lang="en-US" sz="200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b="1" dirty="0" smtClean="0"/>
              <a:t>ANT SCRIPT EXAMPLE</a:t>
            </a:r>
            <a:endParaRPr lang="en-US" dirty="0"/>
          </a:p>
        </p:txBody>
      </p:sp>
      <p:pic>
        <p:nvPicPr>
          <p:cNvPr id="2050" name="Picture 2" descr="C:\Users\tmokhnenko\Desktop\Welcome-to-Hell-Gatew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1981199"/>
            <a:ext cx="6413500" cy="334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22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 smtClean="0"/>
              <a:t>ANT SCRIPT EXAMPLE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b="1" dirty="0" smtClean="0"/>
              <a:t>ANT SCRIPT EXAMPLE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957" t="29999" r="56889" b="4075"/>
          <a:stretch/>
        </p:blipFill>
        <p:spPr>
          <a:xfrm>
            <a:off x="2290084" y="1066799"/>
            <a:ext cx="4563153" cy="527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9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 smtClean="0"/>
              <a:t>ANT SCRIPT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&lt;project&gt;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&lt;/project&gt;</a:t>
            </a:r>
            <a:endParaRPr lang="en-US" sz="200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b="1" dirty="0" smtClean="0"/>
              <a:t>MAVEN SCRIPT EXAMPLE</a:t>
            </a:r>
            <a:endParaRPr lang="en-US" dirty="0"/>
          </a:p>
        </p:txBody>
      </p:sp>
      <p:pic>
        <p:nvPicPr>
          <p:cNvPr id="2050" name="Picture 2" descr="C:\Users\tmokhnenko\Desktop\Welcome-to-Hell-Gatew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1981199"/>
            <a:ext cx="6413500" cy="334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339078"/>
      </p:ext>
    </p:extLst>
  </p:cSld>
  <p:clrMapOvr>
    <a:masterClrMapping/>
  </p:clrMapOvr>
</p:sld>
</file>

<file path=ppt/theme/theme1.xml><?xml version="1.0" encoding="utf-8"?>
<a:theme xmlns:a="http://schemas.openxmlformats.org/drawingml/2006/main" name="How to build project (maven gradle)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2DDDE56B25884D874D72D626DED60D" ma:contentTypeVersion="1" ma:contentTypeDescription="Create a new document." ma:contentTypeScope="" ma:versionID="a4b11164e5a106cd72a628f69bcc8eeb">
  <xsd:schema xmlns:xsd="http://www.w3.org/2001/XMLSchema" xmlns:xs="http://www.w3.org/2001/XMLSchema" xmlns:p="http://schemas.microsoft.com/office/2006/metadata/properties" xmlns:ns2="b51e7609-5b06-40a7-a4be-e5c8ed5bc5fe" targetNamespace="http://schemas.microsoft.com/office/2006/metadata/properties" ma:root="true" ma:fieldsID="bfe32b79540cb92a287943cf18cc14f1" ns2:_="">
    <xsd:import namespace="b51e7609-5b06-40a7-a4be-e5c8ed5bc5f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1e7609-5b06-40a7-a4be-e5c8ed5bc5f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51e7609-5b06-40a7-a4be-e5c8ed5bc5fe">C34HNKV52RCN-18-8982</_dlc_DocId>
    <_dlc_DocIdUrl xmlns="b51e7609-5b06-40a7-a4be-e5c8ed5bc5fe">
      <Url>https://cdp.epam.com/catalog/_layouts/15/DocIdRedir.aspx?ID=C34HNKV52RCN-18-8982</Url>
      <Description>C34HNKV52RCN-18-8982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B9E8A3-1B17-459C-AD6C-C56395A94F3C}"/>
</file>

<file path=customXml/itemProps2.xml><?xml version="1.0" encoding="utf-8"?>
<ds:datastoreItem xmlns:ds="http://schemas.openxmlformats.org/officeDocument/2006/customXml" ds:itemID="{80DE594A-D391-4BCC-8CFD-92D296342B3B}"/>
</file>

<file path=customXml/itemProps3.xml><?xml version="1.0" encoding="utf-8"?>
<ds:datastoreItem xmlns:ds="http://schemas.openxmlformats.org/officeDocument/2006/customXml" ds:itemID="{D5E3C081-4081-47AD-A9A6-9F18F525DA1D}"/>
</file>

<file path=customXml/itemProps4.xml><?xml version="1.0" encoding="utf-8"?>
<ds:datastoreItem xmlns:ds="http://schemas.openxmlformats.org/officeDocument/2006/customXml" ds:itemID="{14883F0F-DE57-4ECA-B9BB-F22E8C5B5D82}"/>
</file>

<file path=docProps/app.xml><?xml version="1.0" encoding="utf-8"?>
<Properties xmlns="http://schemas.openxmlformats.org/officeDocument/2006/extended-properties" xmlns:vt="http://schemas.openxmlformats.org/officeDocument/2006/docPropsVTypes">
  <Template>How to build project (maven gradle)</Template>
  <TotalTime>0</TotalTime>
  <Words>515</Words>
  <Application>Microsoft Office PowerPoint</Application>
  <PresentationFormat>On-screen Show (4:3)</PresentationFormat>
  <Paragraphs>155</Paragraphs>
  <Slides>20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How to build project (maven gradle)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Research In Motion Limited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Build Your Project (Maven and Gradle)</dc:title>
  <dc:creator>Tetiana Mokhnenko (External)</dc:creator>
  <cp:lastModifiedBy>Tetiana Mokhnenko (External)</cp:lastModifiedBy>
  <cp:revision>1</cp:revision>
  <cp:lastPrinted>2014-07-09T13:30:36Z</cp:lastPrinted>
  <dcterms:created xsi:type="dcterms:W3CDTF">2015-09-15T08:35:23Z</dcterms:created>
  <dcterms:modified xsi:type="dcterms:W3CDTF">2015-09-15T08:35:54Z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0x010100F62DDDE56B25884D874D72D626DED60D</vt:lpwstr>
  </property>
  <property fmtid="{D5CDD505-2E9C-101B-9397-08002B2CF9AE}" pid="3" name="_dlc_DocIdItemGuid">
    <vt:lpwstr>ddd14ae9-c998-4789-ab33-3809af80e2b9</vt:lpwstr>
  </property>
</Properties>
</file>